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757" r:id="rId1"/>
  </p:sldMasterIdLst>
  <p:notesMasterIdLst>
    <p:notesMasterId r:id="rId17"/>
  </p:notesMasterIdLst>
  <p:handoutMasterIdLst>
    <p:handoutMasterId r:id="rId18"/>
  </p:handoutMasterIdLst>
  <p:sldIdLst>
    <p:sldId id="1627" r:id="rId2"/>
    <p:sldId id="1778" r:id="rId3"/>
    <p:sldId id="1684" r:id="rId4"/>
    <p:sldId id="282" r:id="rId5"/>
    <p:sldId id="283" r:id="rId6"/>
    <p:sldId id="287" r:id="rId7"/>
    <p:sldId id="289" r:id="rId8"/>
    <p:sldId id="1896" r:id="rId9"/>
    <p:sldId id="300" r:id="rId10"/>
    <p:sldId id="1864" r:id="rId11"/>
    <p:sldId id="291" r:id="rId12"/>
    <p:sldId id="293" r:id="rId13"/>
    <p:sldId id="1897" r:id="rId14"/>
    <p:sldId id="1895" r:id="rId15"/>
    <p:sldId id="1790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A5E"/>
    <a:srgbClr val="4BCBEE"/>
    <a:srgbClr val="1392B4"/>
    <a:srgbClr val="0B556A"/>
    <a:srgbClr val="59B4D9"/>
    <a:srgbClr val="EBEBEB"/>
    <a:srgbClr val="FFFFFF"/>
    <a:srgbClr val="FFF100"/>
    <a:srgbClr val="75757A"/>
    <a:srgbClr val="3C3C4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BF3170-BD9D-42B4-A77B-9387BABF5FEE}" v="39" dt="2023-08-31T18:27:02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8" autoAdjust="0"/>
    <p:restoredTop sz="84087" autoAdjust="0"/>
  </p:normalViewPr>
  <p:slideViewPr>
    <p:cSldViewPr snapToGrid="0">
      <p:cViewPr varScale="1">
        <p:scale>
          <a:sx n="129" d="100"/>
          <a:sy n="129" d="100"/>
        </p:scale>
        <p:origin x="206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8/31/2023 11:31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8/31/2023 11:31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406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04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slide animation to reveal the correct answers.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1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6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8/31/2023 11:31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31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11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Ranking functions are an advanced technique. They're included here for completeness, but a detailed exploration is beyond the scope of this course.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1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Rowset functions are generally only used in specialized scenarios.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 ranking functions, they're included here for completeness, but a detailed exploration is beyond the scope of this course.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73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en-US" sz="12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207A-07DF-40AD-A916-9872E089CE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24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0724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911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3327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18734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4263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3261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1722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54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901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8303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2595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92595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83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70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40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58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99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686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83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455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2157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78708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466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11517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661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720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8017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606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321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website screenshot here or click or tap 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6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193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240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310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77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71873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231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312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99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8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1093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050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3467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6346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350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658505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226722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2311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253" r="24737" b="548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7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88015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4392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997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9936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775" r:id="rId18"/>
    <p:sldLayoutId id="2147484776" r:id="rId19"/>
    <p:sldLayoutId id="2147484777" r:id="rId20"/>
    <p:sldLayoutId id="2147484778" r:id="rId21"/>
    <p:sldLayoutId id="2147484779" r:id="rId22"/>
    <p:sldLayoutId id="2147484780" r:id="rId23"/>
    <p:sldLayoutId id="2147484781" r:id="rId24"/>
    <p:sldLayoutId id="2147484782" r:id="rId25"/>
    <p:sldLayoutId id="2147484783" r:id="rId26"/>
    <p:sldLayoutId id="2147484784" r:id="rId27"/>
    <p:sldLayoutId id="2147484785" r:id="rId28"/>
    <p:sldLayoutId id="2147484786" r:id="rId29"/>
    <p:sldLayoutId id="2147484787" r:id="rId30"/>
    <p:sldLayoutId id="2147484788" r:id="rId31"/>
    <p:sldLayoutId id="2147484789" r:id="rId32"/>
    <p:sldLayoutId id="2147484790" r:id="rId33"/>
    <p:sldLayoutId id="2147484791" r:id="rId34"/>
    <p:sldLayoutId id="2147484792" r:id="rId35"/>
    <p:sldLayoutId id="2147484793" r:id="rId36"/>
    <p:sldLayoutId id="2147484794" r:id="rId37"/>
    <p:sldLayoutId id="2147484795" r:id="rId38"/>
    <p:sldLayoutId id="2147484796" r:id="rId39"/>
    <p:sldLayoutId id="2147484797" r:id="rId40"/>
    <p:sldLayoutId id="2147484798" r:id="rId41"/>
    <p:sldLayoutId id="2147484799" r:id="rId42"/>
    <p:sldLayoutId id="2147484800" r:id="rId43"/>
    <p:sldLayoutId id="2147484801" r:id="rId44"/>
    <p:sldLayoutId id="2147484802" r:id="rId45"/>
    <p:sldLayoutId id="2147484803" r:id="rId46"/>
    <p:sldLayoutId id="2147484804" r:id="rId47"/>
    <p:sldLayoutId id="2147484805" r:id="rId48"/>
    <p:sldLayoutId id="2147484806" r:id="rId49"/>
    <p:sldLayoutId id="2147484807" r:id="rId50"/>
    <p:sldLayoutId id="2147484808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3121224"/>
            <a:ext cx="5686955" cy="615553"/>
          </a:xfrm>
        </p:spPr>
        <p:txBody>
          <a:bodyPr/>
          <a:lstStyle/>
          <a:p>
            <a:r>
              <a:rPr lang="en-US" dirty="0"/>
              <a:t>4: Using built-in functions</a:t>
            </a:r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4471989" cy="1231106"/>
          </a:xfrm>
        </p:spPr>
        <p:txBody>
          <a:bodyPr wrap="square">
            <a:spAutoFit/>
          </a:bodyPr>
          <a:lstStyle/>
          <a:p>
            <a:r>
              <a:rPr lang="en-US" dirty="0"/>
              <a:t>2: Grouping aggregated results</a:t>
            </a:r>
          </a:p>
        </p:txBody>
      </p:sp>
    </p:spTree>
    <p:extLst>
      <p:ext uri="{BB962C8B-B14F-4D97-AF65-F5344CB8AC3E}">
        <p14:creationId xmlns:p14="http://schemas.microsoft.com/office/powerpoint/2010/main" val="9481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en-GB" dirty="0"/>
              <a:t>Grouping with GROUP BY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CD3EC8-E268-D093-3C49-A617FFA453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86255"/>
            <a:ext cx="4379311" cy="3693319"/>
          </a:xfrm>
        </p:spPr>
        <p:txBody>
          <a:bodyPr wrap="square">
            <a:spAutoFit/>
          </a:bodyPr>
          <a:lstStyle/>
          <a:p>
            <a:pPr marL="282575" indent="-282575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GROUP BY creates groups for output rows, according to unique combination of values specified in the GROUP BY clause</a:t>
            </a:r>
          </a:p>
          <a:p>
            <a:pPr marL="282575" indent="-282575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GROUP BY calculates a summary value for aggregate functions in subsequent phases</a:t>
            </a:r>
          </a:p>
          <a:p>
            <a:pPr marL="282575" indent="-282575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Detail rows are not available after GROUP BY clause is processed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03C640-D951-6818-62C0-C9C0EA6CC1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1077218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91440" tIns="45720" rIns="91440" bIns="45720"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SELECT CustomerID, COUNT(*) AS OrderCount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FROM Sales.SalesOrderHeader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GROUP BY CustomerID;</a:t>
            </a:r>
          </a:p>
        </p:txBody>
      </p:sp>
    </p:spTree>
    <p:extLst>
      <p:ext uri="{BB962C8B-B14F-4D97-AF65-F5344CB8AC3E}">
        <p14:creationId xmlns:p14="http://schemas.microsoft.com/office/powerpoint/2010/main" val="259497458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en-GB" dirty="0"/>
              <a:t>Filtering groups with HAVING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276D27-C86C-B56F-2C36-BFCB7CF9FF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86255"/>
            <a:ext cx="4042761" cy="2523768"/>
          </a:xfrm>
        </p:spPr>
        <p:txBody>
          <a:bodyPr/>
          <a:lstStyle/>
          <a:p>
            <a:pPr marL="282575" indent="-282575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HAVING clause provides a search condition that each group must satisfy</a:t>
            </a:r>
          </a:p>
          <a:p>
            <a:pPr marL="282575" indent="-282575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WHERE clause is processed before GROUP BY, HAVING clause is processed after GROUP BY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88B8E7-1135-D599-E7D7-5CA9A50BBB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25" y="582613"/>
            <a:ext cx="5799138" cy="1661993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91440" tIns="45720" rIns="91440" bIns="45720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SELECT CustomerID, COUNT(*) AS Orders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FROM Sales.SalesOrderHeader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GROUP BY CustomerID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HAVING COUNT(*) &gt; 10;</a:t>
            </a:r>
          </a:p>
        </p:txBody>
      </p:sp>
    </p:spTree>
    <p:extLst>
      <p:ext uri="{BB962C8B-B14F-4D97-AF65-F5344CB8AC3E}">
        <p14:creationId xmlns:p14="http://schemas.microsoft.com/office/powerpoint/2010/main" val="13758702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05BE-F2CD-48EC-827D-6C507947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Using built-in functions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E6DA4D9-DC84-9D40-6D4B-2EC6064E65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8" y="1926472"/>
            <a:ext cx="6324661" cy="2308324"/>
          </a:xfrm>
        </p:spPr>
        <p:txBody>
          <a:bodyPr/>
          <a:lstStyle/>
          <a:p>
            <a:pPr marL="292100" indent="-2921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200" dirty="0">
                <a:latin typeface="+mn-lt"/>
              </a:rPr>
              <a:t>Use scalar functions</a:t>
            </a:r>
          </a:p>
          <a:p>
            <a:pPr marL="292100" indent="-2921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200" dirty="0">
                <a:latin typeface="+mn-lt"/>
              </a:rPr>
              <a:t>Use logical functions</a:t>
            </a:r>
          </a:p>
          <a:p>
            <a:pPr marL="292100" indent="-2921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2200" dirty="0">
                <a:latin typeface="+mn-lt"/>
              </a:rPr>
              <a:t>Use aggregate functions</a:t>
            </a:r>
          </a:p>
          <a:p>
            <a:pPr marL="292100" indent="-2921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Group aggregated results with GROUP BY clause</a:t>
            </a:r>
          </a:p>
          <a:p>
            <a:pPr marL="292100" indent="-292100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Filter groups with the HAVING clause</a:t>
            </a:r>
          </a:p>
        </p:txBody>
      </p:sp>
    </p:spTree>
    <p:extLst>
      <p:ext uri="{BB962C8B-B14F-4D97-AF65-F5344CB8AC3E}">
        <p14:creationId xmlns:p14="http://schemas.microsoft.com/office/powerpoint/2010/main" val="15802854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5FCF-B252-4FCE-BD44-0A5779C8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1C30A47-A541-B3BD-6F72-6A99F4897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1594151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7A9C2CCA-A4E4-2515-2FC8-27188E8B37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715581"/>
          </a:xfr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/>
              <a:t>Which OrderState value does this query return for rows with a Status value of 2:</a:t>
            </a:r>
          </a:p>
          <a:p>
            <a:pPr>
              <a:spcAft>
                <a:spcPts val="300"/>
              </a:spcAft>
            </a:pPr>
            <a:r>
              <a:rPr lang="en-US" dirty="0">
                <a:solidFill>
                  <a:srgbClr val="2F2F2F"/>
                </a:solidFill>
                <a:latin typeface="Consolas" panose="020B0609020204030204" pitchFamily="49" charset="0"/>
              </a:rPr>
              <a:t>SELECT OrderNo, CHOOSE(Status, 'Ordered', 'Shipped', 'Delivered') AS OrderState FROM Sales.Order;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1F8742F7-6211-61C2-E246-13E0ADECFD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366882"/>
            <a:ext cx="8775098" cy="627864"/>
          </a:xfrm>
        </p:spPr>
        <p:txBody>
          <a:bodyPr>
            <a:spAutoFit/>
          </a:bodyPr>
          <a:lstStyle/>
          <a:p>
            <a:r>
              <a:rPr lang="en-IN" sz="1200" dirty="0"/>
              <a:t>Shipped</a:t>
            </a:r>
          </a:p>
          <a:p>
            <a:r>
              <a:rPr lang="en-IN" sz="1200" dirty="0"/>
              <a:t>Delivered</a:t>
            </a:r>
          </a:p>
          <a:p>
            <a:r>
              <a:rPr lang="en-IN" sz="1200" dirty="0"/>
              <a:t>NULL</a:t>
            </a:r>
          </a:p>
        </p:txBody>
      </p:sp>
      <p:sp>
        <p:nvSpPr>
          <p:cNvPr id="60" name="Graphic 26" descr="Checkmark on Rows and Columns">
            <a:extLst>
              <a:ext uri="{FF2B5EF4-FFF2-40B4-BE49-F238E27FC236}">
                <a16:creationId xmlns:a16="http://schemas.microsoft.com/office/drawing/2014/main" id="{CD1A2163-F4F6-50C0-AF2F-8AB13597E0C0}"/>
              </a:ext>
            </a:extLst>
          </p:cNvPr>
          <p:cNvSpPr/>
          <p:nvPr/>
        </p:nvSpPr>
        <p:spPr>
          <a:xfrm>
            <a:off x="1268251" y="2352866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E6C2078-B676-14DC-ECD6-0D56E990B8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3260292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A148B3E7-E2C2-2C90-8D9A-DCE5C96722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296738"/>
            <a:ext cx="8778782" cy="24622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1600" dirty="0"/>
              <a:t>Which query returns the number of customers in each city?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8567CC0-00DA-142E-22B2-BDE968958E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600109"/>
            <a:ext cx="8775098" cy="627864"/>
          </a:xfr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F2F2F"/>
                </a:solidFill>
                <a:latin typeface="Consolas" panose="020B0609020204030204" pitchFamily="49" charset="0"/>
              </a:rPr>
              <a:t>SELECT City, COUNT(*) AS CustomerCount FROM Sales.Customer;</a:t>
            </a:r>
          </a:p>
          <a:p>
            <a:r>
              <a:rPr lang="en-US" sz="1200" dirty="0">
                <a:solidFill>
                  <a:srgbClr val="2F2F2F"/>
                </a:solidFill>
                <a:latin typeface="Consolas" panose="020B0609020204030204" pitchFamily="49" charset="0"/>
              </a:rPr>
              <a:t>SELECT City, COUNT(*) AS CustomerCount FROM Sales.Customer GROUP BY City;</a:t>
            </a:r>
          </a:p>
          <a:p>
            <a:r>
              <a:rPr lang="en-US" sz="1200" dirty="0">
                <a:solidFill>
                  <a:srgbClr val="2F2F2F"/>
                </a:solidFill>
                <a:latin typeface="Consolas" panose="020B0609020204030204" pitchFamily="49" charset="0"/>
              </a:rPr>
              <a:t>SELECT City, COUNT(*) AS CustomerCount FROM Sales.Customer ORDER BY City;</a:t>
            </a:r>
          </a:p>
        </p:txBody>
      </p:sp>
      <p:sp>
        <p:nvSpPr>
          <p:cNvPr id="62" name="Graphic 26" descr="Checkmark on Rows and Columns">
            <a:extLst>
              <a:ext uri="{FF2B5EF4-FFF2-40B4-BE49-F238E27FC236}">
                <a16:creationId xmlns:a16="http://schemas.microsoft.com/office/drawing/2014/main" id="{A09D2908-4F3A-2CF0-B886-C32D1EC609A5}"/>
              </a:ext>
            </a:extLst>
          </p:cNvPr>
          <p:cNvSpPr/>
          <p:nvPr/>
        </p:nvSpPr>
        <p:spPr>
          <a:xfrm>
            <a:off x="1268251" y="3808343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8C247E8-CD12-4D1A-BA07-89562E1361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62630" y="4630370"/>
            <a:ext cx="319112" cy="3191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8082C1AA-D7F0-FA81-1D57-EC1641AE25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666816"/>
            <a:ext cx="8778782" cy="24622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1600" dirty="0"/>
              <a:t>Which query returns a row for each category with an average price over 10.00?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55B79F6-6F78-3824-47AA-F2834D4DA8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970187"/>
            <a:ext cx="8775098" cy="627864"/>
          </a:xfr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F2F2F"/>
                </a:solidFill>
                <a:latin typeface="Consolas" panose="020B0609020204030204" pitchFamily="49" charset="0"/>
              </a:rPr>
              <a:t>SELECT Category, AVG(Price) FROM Store.Product WHERE AVG(Price) &gt; 10.00;</a:t>
            </a:r>
          </a:p>
          <a:p>
            <a:r>
              <a:rPr lang="en-US" sz="1200" dirty="0">
                <a:solidFill>
                  <a:srgbClr val="2F2F2F"/>
                </a:solidFill>
                <a:latin typeface="Consolas" panose="020B0609020204030204" pitchFamily="49" charset="0"/>
              </a:rPr>
              <a:t>SELECT Category, AVG(Price) FROM Store.Product GROUP BY Category WHERE AVG(Price) &gt; 10.00;</a:t>
            </a:r>
          </a:p>
          <a:p>
            <a:r>
              <a:rPr lang="en-US" sz="1200" dirty="0">
                <a:solidFill>
                  <a:srgbClr val="2F2F2F"/>
                </a:solidFill>
                <a:latin typeface="Consolas" panose="020B0609020204030204" pitchFamily="49" charset="0"/>
              </a:rPr>
              <a:t>SELECT Category, AVG(Price) FROM Store.Product GROUP BY Category HAVING AVG(Price) &gt; 10.00;</a:t>
            </a:r>
          </a:p>
        </p:txBody>
      </p:sp>
      <p:sp>
        <p:nvSpPr>
          <p:cNvPr id="64" name="Graphic 26" descr="Checkmark on Rows and Columns">
            <a:extLst>
              <a:ext uri="{FF2B5EF4-FFF2-40B4-BE49-F238E27FC236}">
                <a16:creationId xmlns:a16="http://schemas.microsoft.com/office/drawing/2014/main" id="{538D4F05-BC43-BB93-F1DD-FB6BB06B3411}"/>
              </a:ext>
            </a:extLst>
          </p:cNvPr>
          <p:cNvSpPr/>
          <p:nvPr/>
        </p:nvSpPr>
        <p:spPr>
          <a:xfrm>
            <a:off x="1268251" y="5402608"/>
            <a:ext cx="147751" cy="103776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solidFill>
            <a:schemeClr val="accent2"/>
          </a:solidFill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667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262" y="-612577"/>
            <a:ext cx="8193024" cy="307777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Closing slide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923217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tIns="0" rIns="0" bIns="0">
            <a:noAutofit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5A2D3BD-DD3C-F87D-9579-87D36FFC03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830997"/>
          </a:xfrm>
        </p:spPr>
        <p:txBody>
          <a:bodyPr/>
          <a:lstStyle/>
          <a:p>
            <a:pPr marL="292100" indent="-292100"/>
            <a:r>
              <a:rPr lang="en-US" dirty="0"/>
              <a:t>Getting started with scalar functions</a:t>
            </a:r>
          </a:p>
          <a:p>
            <a:pPr marL="292100" indent="-292100"/>
            <a:r>
              <a:rPr lang="en-US" dirty="0"/>
              <a:t>Grouping aggregated results</a:t>
            </a:r>
          </a:p>
        </p:txBody>
      </p:sp>
    </p:spTree>
    <p:extLst>
      <p:ext uri="{BB962C8B-B14F-4D97-AF65-F5344CB8AC3E}">
        <p14:creationId xmlns:p14="http://schemas.microsoft.com/office/powerpoint/2010/main" val="42446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813447"/>
            <a:ext cx="4713289" cy="1231106"/>
          </a:xfrm>
        </p:spPr>
        <p:txBody>
          <a:bodyPr wrap="square">
            <a:spAutoFit/>
          </a:bodyPr>
          <a:lstStyle/>
          <a:p>
            <a:r>
              <a:rPr lang="en-US" dirty="0"/>
              <a:t>1: Getting started with scalar functions</a:t>
            </a:r>
          </a:p>
        </p:txBody>
      </p:sp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built-in functions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C46A0304-690D-1C08-8176-24E56F8210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8758680"/>
              </p:ext>
            </p:extLst>
          </p:nvPr>
        </p:nvGraphicFramePr>
        <p:xfrm>
          <a:off x="584199" y="1409626"/>
          <a:ext cx="11011601" cy="3280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9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7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Function category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Operate on a single row, return a single value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7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Logical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Compare multiple</a:t>
                      </a:r>
                      <a:r>
                        <a:rPr lang="en-GB" sz="18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values to determine a single output</a:t>
                      </a:r>
                      <a:endParaRPr lang="en-GB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7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Ranking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Operate on a partition (set) of rows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7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Rowset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Return a virtual table that can be used subsequently in a Transact-SQL statement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7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Aggregate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Take one or more input values, return a single summarizing value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932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989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Scalar functions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8906FF2-5100-DB12-5D1C-FA960B80E1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Operate on elements from a single row as inputs, return a single value as output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7F1D797-52D7-FA0F-ED1E-8F9240F291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352464"/>
            <a:ext cx="5217510" cy="943848"/>
          </a:xfrm>
        </p:spPr>
        <p:txBody>
          <a:bodyPr/>
          <a:lstStyle/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Return a single (scalar) value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Can be used like an expression in queries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May be deterministic or non-deterministic</a:t>
            </a:r>
          </a:p>
        </p:txBody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E9F1E884-A2C2-7B81-0B92-47C00CE49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3856141"/>
            <a:ext cx="5664200" cy="1754326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tIns="91440" bIns="91440" anchor="ctr">
            <a:spAutoFit/>
          </a:bodyPr>
          <a:lstStyle/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UPPER(ProductName)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AS Product,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ROUND(ListPrice, 0)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AS ApproxPrice,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YEAR(SaleStartDate)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AS SoldSince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FROM Production.Product;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7482E22-8114-980E-8754-81B5C6AA2B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74420" y="1594155"/>
            <a:ext cx="5219700" cy="338554"/>
          </a:xfrm>
        </p:spPr>
        <p:txBody>
          <a:bodyPr/>
          <a:lstStyle/>
          <a:p>
            <a:r>
              <a:rPr lang="en-IN" dirty="0"/>
              <a:t>Scalar function categories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C2B9A3C-040D-B852-789D-1F8276603C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3864" y="2352464"/>
            <a:ext cx="5187106" cy="3734356"/>
          </a:xfrm>
        </p:spPr>
        <p:txBody>
          <a:bodyPr/>
          <a:lstStyle/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sz="1600" dirty="0"/>
              <a:t>Configuration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sz="1600" dirty="0"/>
              <a:t>Conversion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sz="1600" dirty="0"/>
              <a:t>Cursor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sz="1600" dirty="0"/>
              <a:t>Date and Time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sz="1600" dirty="0"/>
              <a:t>Mathematical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sz="1600" dirty="0"/>
              <a:t>Metadata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sz="1600" dirty="0"/>
              <a:t>Security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sz="1600" dirty="0"/>
              <a:t>String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sz="1600" dirty="0"/>
              <a:t>System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sz="1600" dirty="0"/>
              <a:t>System Statistical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</a:pPr>
            <a:r>
              <a:rPr lang="en-US" sz="1600" dirty="0"/>
              <a:t>Text and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34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7AE40-D38C-D29F-68B7-D550E094B9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492625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Logical 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46CA8C-BEE9-2DEF-5ACA-0FA497C6F9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Output is determined by comparative logic</a:t>
            </a: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IIF</a:t>
            </a:r>
          </a:p>
          <a:p>
            <a:pPr marL="231775" indent="-174625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Evaluate logical expression, return first value if true and second value if false</a:t>
            </a: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AF804F97-6566-E816-C20F-0AEF10498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99" y="2377041"/>
            <a:ext cx="11015663" cy="1323439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tIns="91440" bIns="91440" anchor="ctr">
            <a:spAutoFit/>
          </a:bodyPr>
          <a:lstStyle/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SELECT AddressType,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IIF(AddressType = 'Main Office', 'Billing', 'Mailing')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AS UseFor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FROM Sales.CustomerAddress;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668E727-3C49-F9B2-89FE-9613A9621BB0}"/>
              </a:ext>
            </a:extLst>
          </p:cNvPr>
          <p:cNvSpPr txBox="1">
            <a:spLocks/>
          </p:cNvSpPr>
          <p:nvPr/>
        </p:nvSpPr>
        <p:spPr>
          <a:xfrm>
            <a:off x="579438" y="3972076"/>
            <a:ext cx="11020425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>
                <a:solidFill>
                  <a:srgbClr val="2F2F2F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44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3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43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9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319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68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99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CHOOSE</a:t>
            </a:r>
          </a:p>
          <a:p>
            <a:pPr marL="231775" indent="-174625"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Return value based ordinal position of expression in 1-based list</a:t>
            </a: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AE28BA3B-5859-98BC-A857-BC9693017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99" y="4752750"/>
            <a:ext cx="11015663" cy="1231106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tIns="91440" bIns="91440" anchor="ctr">
            <a:noAutofit/>
          </a:bodyPr>
          <a:lstStyle/>
          <a:p>
            <a:pPr defTabSz="932742" fontAlgn="base">
              <a:spcBef>
                <a:spcPts val="600"/>
              </a:spcBef>
              <a:spcAft>
                <a:spcPts val="600"/>
              </a:spcAft>
              <a:buSzPct val="90000"/>
              <a:tabLst>
                <a:tab pos="457200" algn="l"/>
              </a:tabLst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SELECT SalesOrderID, Status,</a:t>
            </a:r>
          </a:p>
          <a:p>
            <a:pPr marL="914400" lvl="2" defTabSz="932742" fontAlgn="base">
              <a:spcBef>
                <a:spcPts val="600"/>
              </a:spcBef>
              <a:spcAft>
                <a:spcPts val="600"/>
              </a:spcAft>
              <a:buSzPct val="90000"/>
              <a:tabLst>
                <a:tab pos="457200" algn="l"/>
              </a:tabLst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CHOOSE(Status, 'Ordered', 'Shipped', 'Delivered')	AS OrderStatus</a:t>
            </a:r>
          </a:p>
          <a:p>
            <a:pPr defTabSz="932742" fontAlgn="base">
              <a:spcBef>
                <a:spcPts val="600"/>
              </a:spcBef>
              <a:spcAft>
                <a:spcPts val="600"/>
              </a:spcAft>
              <a:buSzPct val="90000"/>
              <a:tabLst>
                <a:tab pos="457200" algn="l"/>
              </a:tabLst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FROM Sales.SalesOrderHeader;</a:t>
            </a:r>
          </a:p>
        </p:txBody>
      </p:sp>
    </p:spTree>
    <p:extLst>
      <p:ext uri="{BB962C8B-B14F-4D97-AF65-F5344CB8AC3E}">
        <p14:creationId xmlns:p14="http://schemas.microsoft.com/office/powerpoint/2010/main" val="34732666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C10EEA-1548-B65E-5C5C-3862CAD4FD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538550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Ranking functions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C08EA6-75EC-1D3C-51E4-BAF2D010F8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Functions applied to a partition, or set of rows</a:t>
            </a: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E8358814-156A-FCA7-772B-BA872D9EF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1562100"/>
            <a:ext cx="11020425" cy="1745378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SELECT TOP(3) ProductID, Name, ListPrice,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    </a:t>
            </a:r>
            <a:r>
              <a:rPr 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RANK() OVER(ORDER BY ListPrice DESC)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AS RankByPrice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FROM Production.Product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ORDER BY RankByPrice;</a:t>
            </a:r>
          </a:p>
        </p:txBody>
      </p:sp>
      <p:sp>
        <p:nvSpPr>
          <p:cNvPr id="13" name="Down Arrow 6" descr="down arrow">
            <a:extLst>
              <a:ext uri="{FF2B5EF4-FFF2-40B4-BE49-F238E27FC236}">
                <a16:creationId xmlns:a16="http://schemas.microsoft.com/office/drawing/2014/main" id="{B764C77F-4D8D-2519-6833-F1E1092EBE87}"/>
              </a:ext>
            </a:extLst>
          </p:cNvPr>
          <p:cNvSpPr/>
          <p:nvPr/>
        </p:nvSpPr>
        <p:spPr>
          <a:xfrm>
            <a:off x="5649966" y="3392768"/>
            <a:ext cx="879368" cy="83843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DD3F1DC-D101-2FFE-27D4-276E86515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702935"/>
              </p:ext>
            </p:extLst>
          </p:nvPr>
        </p:nvGraphicFramePr>
        <p:xfrm>
          <a:off x="579438" y="4316493"/>
          <a:ext cx="11020424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5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5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51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ProductID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ListPrice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RankByPrice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Gizmo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263.50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Widget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123.79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Thingybob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97.00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6842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DAECB-8DCB-FA88-5A4B-7236374FE9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492625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Rowset functions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AD1DEA4-9AF8-9BB5-052A-FEE95680B152}"/>
              </a:ext>
            </a:extLst>
          </p:cNvPr>
          <p:cNvSpPr txBox="1">
            <a:spLocks/>
          </p:cNvSpPr>
          <p:nvPr/>
        </p:nvSpPr>
        <p:spPr>
          <a:xfrm>
            <a:off x="579438" y="1086155"/>
            <a:ext cx="11020425" cy="249299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5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latin typeface="+mj-lt"/>
              </a:rPr>
              <a:t>Return a rowset that can be used in a FROM clause</a:t>
            </a:r>
          </a:p>
          <a:p>
            <a:pPr marL="3429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OPENDATASOURCE – Get data from an object on a remote server</a:t>
            </a:r>
          </a:p>
          <a:p>
            <a:pPr marL="3429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OPENROWSET – Run an ad-hoc query on a remote server or file</a:t>
            </a:r>
          </a:p>
          <a:p>
            <a:pPr marL="3429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OPENQUERY – Get query results from a linked server</a:t>
            </a:r>
          </a:p>
          <a:p>
            <a:pPr marL="3429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OPENXML – Read elements and attributes from XML into a rowset</a:t>
            </a:r>
          </a:p>
          <a:p>
            <a:pPr marL="3429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OPENJSON – Read values from JSON objects into a rowset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40FAB20-8325-E2DE-DAD5-A4A92FC888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3835400"/>
            <a:ext cx="11020425" cy="2133600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137160" tIns="91440" rIns="137160" bIns="91440" anchor="ctr"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SELECT a.*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FROM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OPENROWSET('SQLNCLI', 	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'Server=server1;Trusted_Connection=yes;',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'SELECT Name, ListPrice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FROM adventureworks.SalesLT.Product')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AS a;</a:t>
            </a:r>
          </a:p>
        </p:txBody>
      </p:sp>
    </p:spTree>
    <p:extLst>
      <p:ext uri="{BB962C8B-B14F-4D97-AF65-F5344CB8AC3E}">
        <p14:creationId xmlns:p14="http://schemas.microsoft.com/office/powerpoint/2010/main" val="3156515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FA505E-6850-659E-BC0C-CE6D70142E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4984570" cy="630942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Aggregate functions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DF83CDF-F17A-4D94-0A78-C5EB674B0533}"/>
              </a:ext>
            </a:extLst>
          </p:cNvPr>
          <p:cNvSpPr txBox="1">
            <a:spLocks/>
          </p:cNvSpPr>
          <p:nvPr/>
        </p:nvSpPr>
        <p:spPr>
          <a:xfrm>
            <a:off x="579438" y="1086155"/>
            <a:ext cx="11020425" cy="120032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5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latin typeface="+mj-lt"/>
              </a:rPr>
              <a:t>Functions that operate on sets, or rows of data</a:t>
            </a:r>
          </a:p>
          <a:p>
            <a:pPr marL="3429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Summarize input rows</a:t>
            </a:r>
          </a:p>
          <a:p>
            <a:pPr marL="3429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Without GROUP BY clause, all rows are arranged as one group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BFC69B-B9C2-6B3D-1ADD-046F6BC0F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438" y="2374900"/>
            <a:ext cx="11020425" cy="1676400"/>
          </a:xfrm>
          <a:solidFill>
            <a:srgbClr val="FFFFFF"/>
          </a:solidFill>
          <a:ln w="38100">
            <a:solidFill>
              <a:srgbClr val="C73ECC"/>
            </a:solidFill>
          </a:ln>
        </p:spPr>
        <p:txBody>
          <a:bodyPr lIns="137160" tIns="91440" rIns="137160" bIns="91440" anchor="ctr">
            <a:noAutofit/>
          </a:bodyPr>
          <a:lstStyle/>
          <a:p>
            <a:pPr defTabSz="932742">
              <a:spcBef>
                <a:spcPts val="0"/>
              </a:spcBef>
              <a:spcAft>
                <a:spcPts val="600"/>
              </a:spcAft>
              <a:buSzPct val="90000"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2200" b="1" dirty="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COUNT(*) </a:t>
            </a: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OrderLines, 			         </a:t>
            </a:r>
          </a:p>
          <a:p>
            <a:pPr defTabSz="932742">
              <a:spcBef>
                <a:spcPts val="0"/>
              </a:spcBef>
              <a:spcAft>
                <a:spcPts val="600"/>
              </a:spcAft>
              <a:buSzPct val="90000"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200" b="1" dirty="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SUM(OrderQty*UnitPrice) </a:t>
            </a: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TotalSales</a:t>
            </a:r>
          </a:p>
          <a:p>
            <a:pPr defTabSz="932742">
              <a:spcBef>
                <a:spcPts val="0"/>
              </a:spcBef>
              <a:spcAft>
                <a:spcPts val="600"/>
              </a:spcAft>
              <a:buSzPct val="90000"/>
            </a:pPr>
            <a:r>
              <a:rPr lang="en-US" sz="2200" dirty="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	Sales.OrderDetail;</a:t>
            </a:r>
          </a:p>
        </p:txBody>
      </p:sp>
      <p:sp>
        <p:nvSpPr>
          <p:cNvPr id="14" name="Down Arrow 6" descr="down arrow">
            <a:extLst>
              <a:ext uri="{FF2B5EF4-FFF2-40B4-BE49-F238E27FC236}">
                <a16:creationId xmlns:a16="http://schemas.microsoft.com/office/drawing/2014/main" id="{5DD4EAF4-DFE3-59AB-B912-7ADBAAB91F70}"/>
              </a:ext>
            </a:extLst>
          </p:cNvPr>
          <p:cNvSpPr>
            <a:spLocks/>
          </p:cNvSpPr>
          <p:nvPr/>
        </p:nvSpPr>
        <p:spPr>
          <a:xfrm>
            <a:off x="5649967" y="4194692"/>
            <a:ext cx="879368" cy="83843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EEE1BFE-17C7-B7EE-BA04-BAA2B60E1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465621"/>
              </p:ext>
            </p:extLst>
          </p:nvPr>
        </p:nvGraphicFramePr>
        <p:xfrm>
          <a:off x="579438" y="5227320"/>
          <a:ext cx="11020426" cy="79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0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0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200" dirty="0">
                          <a:solidFill>
                            <a:schemeClr val="tx1"/>
                          </a:solidFill>
                          <a:latin typeface="+mj-lt"/>
                        </a:rPr>
                        <a:t>OrderLines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TotalSales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542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714002.9136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23316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</Words>
  <Application>Microsoft Office PowerPoint</Application>
  <PresentationFormat>Widescreen</PresentationFormat>
  <Paragraphs>161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Consolas</vt:lpstr>
      <vt:lpstr>Segoe UI</vt:lpstr>
      <vt:lpstr>Segoe UI Black</vt:lpstr>
      <vt:lpstr>Segoe UI Light</vt:lpstr>
      <vt:lpstr>Segoe UI Semibold</vt:lpstr>
      <vt:lpstr>Wingdings</vt:lpstr>
      <vt:lpstr>LIGHT MODE</vt:lpstr>
      <vt:lpstr>4: Using built-in functions</vt:lpstr>
      <vt:lpstr>Agenda </vt:lpstr>
      <vt:lpstr>1: Getting started with scalar functions</vt:lpstr>
      <vt:lpstr>Introduction to built-in functions</vt:lpstr>
      <vt:lpstr>Scalar functions</vt:lpstr>
      <vt:lpstr>Logical functions</vt:lpstr>
      <vt:lpstr>Ranking functions</vt:lpstr>
      <vt:lpstr>Rowset functions</vt:lpstr>
      <vt:lpstr>Aggregate functions</vt:lpstr>
      <vt:lpstr>2: Grouping aggregated results</vt:lpstr>
      <vt:lpstr>Grouping with GROUP BY</vt:lpstr>
      <vt:lpstr>Filtering groups with HAVING</vt:lpstr>
      <vt:lpstr>Lab: Using built-in functions</vt:lpstr>
      <vt:lpstr>Review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2023-08-31T18:26:19Z</dcterms:created>
  <dcterms:modified xsi:type="dcterms:W3CDTF">2023-08-31T18:31:40Z</dcterms:modified>
</cp:coreProperties>
</file>